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4" r:id="rId10"/>
    <p:sldId id="265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E543E-EDFD-4CEC-A510-93197780A8C5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559D-17CA-49C8-96BF-E08E5531D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75CE-A9CE-47D5-8B79-A45356470D6B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C907-5202-42FC-8AF9-4D496D77B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47CE-9662-4887-91C7-D71B3FEAE14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D2C2-0F63-4E16-A332-7F16A6DC6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0610-CA80-4E47-9353-DDC7059B3780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F686-C17F-4766-926F-3FD43EEC2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1C9C-A8D7-4063-A9AF-6CCFFF80CE20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9AE8-B613-4E31-8A2F-849C6967F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DE7E-4B89-4958-8BAF-9316CE36903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239B-9D61-4936-8775-4AD10D78F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64AD-8657-4DE8-966B-1FAAFD4D46A2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1068-1D78-43CB-AF8C-CD2CA5AD4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D54B-85CA-483E-8F45-15E2D9FF0CB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DEE5-42D8-41DB-9785-C74189E4A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23B5-1042-4B10-B004-43C528DD2B2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B821-54F4-4E84-955B-5265327F7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F05D-BE6D-47C9-BFA1-80B714488DD5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4CEE-AE8C-4546-A64A-809AB9341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7AB8-628C-4BAB-968E-19B14517B95F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AAD1-9A9E-4FD8-BA21-F92C5C308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E9CD4-33A4-4971-A437-E292B71564E1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4BCA9-6250-46E0-BCCB-8C5E03538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684213" y="1052513"/>
            <a:ext cx="79200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Подвижные игры детей как важнейшее средство оздоровления.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 descr="Подвижные иг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500438"/>
            <a:ext cx="36718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7000596"/>
          </a:xfrm>
          <a:prstGeom prst="rect">
            <a:avLst/>
          </a:prstGeom>
        </p:spPr>
      </p:pic>
      <p:pic>
        <p:nvPicPr>
          <p:cNvPr id="22535" name="Picture 7" descr="Игры у медведя во бору &quot; и другие иг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1757362" cy="4627563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27088" y="836613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Средняя группа:</a:t>
            </a:r>
          </a:p>
        </p:txBody>
      </p:sp>
      <p:pic>
        <p:nvPicPr>
          <p:cNvPr id="22538" name="Picture 10" descr="Самолеты, на посадку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568575"/>
            <a:ext cx="5338762" cy="3298825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140200" y="1268413"/>
            <a:ext cx="2808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</a:t>
            </a:r>
            <a:r>
              <a:rPr lang="ru-RU" sz="2000" dirty="0"/>
              <a:t>У медведя во бору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Самолёты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Перелет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1"/>
            <a:ext cx="9144000" cy="6970375"/>
          </a:xfrm>
          <a:prstGeom prst="rect">
            <a:avLst/>
          </a:prstGeom>
        </p:spPr>
      </p:pic>
      <p:pic>
        <p:nvPicPr>
          <p:cNvPr id="24585" name="Picture 9" descr="Идите ко мне подвижная игра - Новинки книжного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836613"/>
            <a:ext cx="3438525" cy="2970212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11188" y="765175"/>
            <a:ext cx="4279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Старшая группа:</a:t>
            </a:r>
          </a:p>
          <a:p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Мышеловка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Кто скорее доберется до флажка</a:t>
            </a:r>
          </a:p>
        </p:txBody>
      </p:sp>
      <p:pic>
        <p:nvPicPr>
          <p:cNvPr id="24587" name="Picture 11" descr="Игра &quot;Горелки с платочком&quot; :: Русские народные подвижные игры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895600"/>
            <a:ext cx="4752975" cy="3232150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940425" y="4365625"/>
            <a:ext cx="230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</a:t>
            </a:r>
            <a:r>
              <a:rPr lang="ru-RU" sz="2000" dirty="0"/>
              <a:t>Гори, гори, ясно!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2"/>
            <a:ext cx="9144000" cy="7056378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84213" y="860425"/>
            <a:ext cx="747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Подготовительная к школе группа:</a:t>
            </a:r>
            <a:endParaRPr lang="ru-RU" sz="2000" dirty="0"/>
          </a:p>
        </p:txBody>
      </p:sp>
      <p:pic>
        <p:nvPicPr>
          <p:cNvPr id="25608" name="Picture 8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1812925" cy="4608512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852738"/>
            <a:ext cx="4095750" cy="3190875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348038" y="1484313"/>
            <a:ext cx="2717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</a:t>
            </a:r>
            <a:r>
              <a:rPr lang="ru-RU" sz="2000" dirty="0"/>
              <a:t>Совушка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Коршун и наседка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Охотники и звери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20488" name="Picture 8" descr="Подвижные игры для детей на улице и дома &quot; сайт для детей и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92150"/>
            <a:ext cx="5143500" cy="386715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951140" y="4923741"/>
            <a:ext cx="5646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 smtClean="0"/>
              <a:t>Подготовила: </a:t>
            </a:r>
            <a:r>
              <a:rPr lang="ru-RU" dirty="0" smtClean="0"/>
              <a:t>инструктор по физической культуре :</a:t>
            </a:r>
            <a:endParaRPr lang="ru-RU" dirty="0" smtClean="0"/>
          </a:p>
          <a:p>
            <a:pPr algn="ctr"/>
            <a:r>
              <a:rPr lang="ru-RU" dirty="0" err="1" smtClean="0"/>
              <a:t>Быцура</a:t>
            </a:r>
            <a:r>
              <a:rPr lang="ru-RU" dirty="0" smtClean="0"/>
              <a:t> Анна Владимировна</a:t>
            </a:r>
            <a:endParaRPr lang="ru-RU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563938" y="5661025"/>
            <a:ext cx="2613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Пгт</a:t>
            </a:r>
            <a:r>
              <a:rPr lang="ru-RU" dirty="0" smtClean="0"/>
              <a:t> Тымовское</a:t>
            </a:r>
            <a:r>
              <a:rPr lang="ru-RU" dirty="0" smtClean="0"/>
              <a:t>, 2021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683569" y="836613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/>
              <a:t>Задачи развития двигательной активности у дошкольника:</a:t>
            </a:r>
          </a:p>
          <a:p>
            <a:endParaRPr lang="ru-RU" sz="2000" b="1" dirty="0"/>
          </a:p>
          <a:p>
            <a:r>
              <a:rPr lang="ru-RU" sz="2000" dirty="0"/>
              <a:t>• воспитание потребности в здоровом образе жизни;</a:t>
            </a:r>
          </a:p>
          <a:p>
            <a:r>
              <a:rPr lang="ru-RU" sz="2000" dirty="0"/>
              <a:t>• формирование жизненно-необходимых двигательных умений и навыков в соответствии с индивидуальными особенностями и состоянием здоровья ребенка;</a:t>
            </a:r>
          </a:p>
          <a:p>
            <a:r>
              <a:rPr lang="ru-RU" sz="2000" dirty="0"/>
              <a:t>• формирование моральных качеств (выносливость, силы воли);</a:t>
            </a:r>
          </a:p>
          <a:p>
            <a:r>
              <a:rPr lang="ru-RU" sz="2000" dirty="0"/>
              <a:t>• развитие интереса к физическим упражнениям и подвижным играм;</a:t>
            </a:r>
          </a:p>
          <a:p>
            <a:r>
              <a:rPr lang="ru-RU" sz="2000" dirty="0"/>
              <a:t>• создание условий для реализации потребности детей в двигательной активности; </a:t>
            </a:r>
          </a:p>
          <a:p>
            <a:r>
              <a:rPr lang="ru-RU" sz="2000" dirty="0"/>
              <a:t>• профилактика простудных заболеваний;</a:t>
            </a:r>
          </a:p>
          <a:p>
            <a:r>
              <a:rPr lang="ru-RU" sz="2000" dirty="0"/>
              <a:t>• коррекционно-восстановительная работа, направленная на предупреждение отклонений в физическом развитии;</a:t>
            </a:r>
          </a:p>
          <a:p>
            <a:r>
              <a:rPr lang="ru-RU" sz="2000" dirty="0"/>
              <a:t>• выявление интересов, склонностей и способностей детей в двигательной деятельности и реализации их через систему спортивно-оздоровительной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97"/>
            <a:ext cx="9144000" cy="7229197"/>
          </a:xfrm>
          <a:prstGeom prst="rect">
            <a:avLst/>
          </a:prstGeom>
        </p:spPr>
      </p:pic>
      <p:pic>
        <p:nvPicPr>
          <p:cNvPr id="15362" name="Picture 7" descr="Подвижные игры на примерах - Моя семе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38195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71601" y="1052513"/>
            <a:ext cx="712879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/>
              <a:t>Подвижные игры классифицируются по:</a:t>
            </a:r>
          </a:p>
          <a:p>
            <a:endParaRPr lang="ru-RU" sz="2000" b="1" u="sng" dirty="0"/>
          </a:p>
          <a:p>
            <a:r>
              <a:rPr lang="ru-RU" sz="2000" dirty="0"/>
              <a:t>. степени подвижности игры: </a:t>
            </a:r>
          </a:p>
          <a:p>
            <a:r>
              <a:rPr lang="ru-RU" sz="2000" dirty="0"/>
              <a:t>                   - малая</a:t>
            </a:r>
          </a:p>
          <a:p>
            <a:r>
              <a:rPr lang="ru-RU" sz="2000" dirty="0"/>
              <a:t>                   - средняя</a:t>
            </a:r>
          </a:p>
          <a:p>
            <a:r>
              <a:rPr lang="ru-RU" sz="2000" dirty="0"/>
              <a:t>                   - большая</a:t>
            </a:r>
          </a:p>
          <a:p>
            <a:endParaRPr lang="ru-RU" sz="2000" dirty="0"/>
          </a:p>
          <a:p>
            <a:r>
              <a:rPr lang="ru-RU" sz="2000" dirty="0"/>
              <a:t>. преобладающим движениям:</a:t>
            </a:r>
          </a:p>
          <a:p>
            <a:r>
              <a:rPr lang="ru-RU" sz="2000" dirty="0"/>
              <a:t>                   - игры с прыжками</a:t>
            </a:r>
          </a:p>
          <a:p>
            <a:r>
              <a:rPr lang="ru-RU" sz="2000" dirty="0"/>
              <a:t>                   - с перебежками и др.</a:t>
            </a:r>
          </a:p>
          <a:p>
            <a:endParaRPr lang="ru-RU" sz="2000" dirty="0"/>
          </a:p>
          <a:p>
            <a:r>
              <a:rPr lang="ru-RU" sz="2000" dirty="0"/>
              <a:t>. предметам, которые используются в игре:</a:t>
            </a:r>
          </a:p>
          <a:p>
            <a:r>
              <a:rPr lang="ru-RU" sz="2000" dirty="0"/>
              <a:t>                   - игры с мячом</a:t>
            </a:r>
          </a:p>
          <a:p>
            <a:r>
              <a:rPr lang="ru-RU" sz="2000" dirty="0"/>
              <a:t>                   - с лентами</a:t>
            </a:r>
          </a:p>
          <a:p>
            <a:r>
              <a:rPr lang="ru-RU" sz="2000" dirty="0"/>
              <a:t>                   - с обручами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97"/>
            <a:ext cx="9144000" cy="7229197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188" y="552450"/>
            <a:ext cx="804545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/>
              <a:t>Игра по проверке знаний по проведению подвижных игр.</a:t>
            </a:r>
            <a:endParaRPr lang="ru-RU" sz="2400" dirty="0"/>
          </a:p>
          <a:p>
            <a:r>
              <a:rPr lang="ru-RU" sz="2000" dirty="0"/>
              <a:t>1. Сколько подвижных игр можно использовать в течение дня?</a:t>
            </a:r>
          </a:p>
          <a:p>
            <a:r>
              <a:rPr lang="ru-RU" sz="2000" dirty="0"/>
              <a:t>2. Длительность проведения подвижной игры? </a:t>
            </a:r>
          </a:p>
          <a:p>
            <a:r>
              <a:rPr lang="ru-RU" sz="2000" dirty="0"/>
              <a:t>3. Какие подвижные игры используются в утренний отрезок времени с 7.00 до 9.00? </a:t>
            </a:r>
          </a:p>
          <a:p>
            <a:r>
              <a:rPr lang="ru-RU" sz="2000" dirty="0"/>
              <a:t>4. Какие подвижные игры используются в вечерний отрезок времени с 16.00 до 19.00? </a:t>
            </a:r>
          </a:p>
          <a:p>
            <a:r>
              <a:rPr lang="ru-RU" sz="2000" dirty="0"/>
              <a:t>5. Для чего нужны правила в подвижных играх? </a:t>
            </a:r>
          </a:p>
          <a:p>
            <a:r>
              <a:rPr lang="ru-RU" sz="2000" dirty="0"/>
              <a:t>6. Как собрать детей младшего школьного возраста на игру? </a:t>
            </a:r>
          </a:p>
          <a:p>
            <a:r>
              <a:rPr lang="ru-RU" sz="2000" dirty="0"/>
              <a:t>7. Как собрать детей старшего  школьного возраста на игру? </a:t>
            </a:r>
          </a:p>
          <a:p>
            <a:r>
              <a:rPr lang="ru-RU" sz="2000" dirty="0"/>
              <a:t>8. Как можно руководить подвижной игрой? </a:t>
            </a:r>
          </a:p>
          <a:p>
            <a:r>
              <a:rPr lang="ru-RU" sz="2000" dirty="0"/>
              <a:t>9. Каким правилам безопасности нужно обучить детей перед проведением подвижной игры? </a:t>
            </a:r>
          </a:p>
          <a:p>
            <a:r>
              <a:rPr lang="ru-RU" sz="2000" dirty="0"/>
              <a:t>10. Как провести анализ подвижной игры с детьми? </a:t>
            </a:r>
          </a:p>
          <a:p>
            <a:r>
              <a:rPr lang="ru-RU" sz="2000" dirty="0"/>
              <a:t>11. Этапы руководства подвижной игрой? </a:t>
            </a:r>
          </a:p>
          <a:p>
            <a:r>
              <a:rPr lang="ru-RU" sz="2000" dirty="0"/>
              <a:t>12. Что такое вариативность в подвижных играх?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pic>
        <p:nvPicPr>
          <p:cNvPr id="17414" name="Picture 6" descr="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908050"/>
            <a:ext cx="5800725" cy="3686175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99591" y="745341"/>
            <a:ext cx="525673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/>
              <a:t>Во время подвижных игр у детей </a:t>
            </a:r>
          </a:p>
          <a:p>
            <a:r>
              <a:rPr lang="ru-RU" sz="2400" b="1" dirty="0"/>
              <a:t>развивается:</a:t>
            </a:r>
          </a:p>
          <a:p>
            <a:endParaRPr lang="ru-RU" sz="2400" b="1" dirty="0"/>
          </a:p>
          <a:p>
            <a:pPr>
              <a:buFontTx/>
              <a:buChar char="•"/>
            </a:pPr>
            <a:r>
              <a:rPr lang="ru-RU" sz="2000" dirty="0"/>
              <a:t> Ловкость</a:t>
            </a:r>
          </a:p>
          <a:p>
            <a:pPr>
              <a:buFontTx/>
              <a:buChar char="•"/>
            </a:pPr>
            <a:r>
              <a:rPr lang="ru-RU" sz="2000" dirty="0"/>
              <a:t> Быстрота</a:t>
            </a:r>
          </a:p>
          <a:p>
            <a:pPr>
              <a:buFontTx/>
              <a:buChar char="•"/>
            </a:pPr>
            <a:r>
              <a:rPr lang="ru-RU" sz="2000" dirty="0"/>
              <a:t> Сила</a:t>
            </a:r>
          </a:p>
          <a:p>
            <a:pPr>
              <a:buFontTx/>
              <a:buChar char="•"/>
            </a:pPr>
            <a:r>
              <a:rPr lang="ru-RU" sz="2000" dirty="0"/>
              <a:t> Выносливость</a:t>
            </a:r>
          </a:p>
          <a:p>
            <a:pPr>
              <a:buFontTx/>
              <a:buChar char="•"/>
            </a:pPr>
            <a:r>
              <a:rPr lang="ru-RU" sz="2000" dirty="0"/>
              <a:t> Смелость</a:t>
            </a:r>
          </a:p>
          <a:p>
            <a:pPr>
              <a:buFontTx/>
              <a:buChar char="•"/>
            </a:pPr>
            <a:r>
              <a:rPr lang="ru-RU" sz="2000" dirty="0"/>
              <a:t> Активность</a:t>
            </a:r>
          </a:p>
          <a:p>
            <a:pPr>
              <a:buFontTx/>
              <a:buChar char="•"/>
            </a:pPr>
            <a:r>
              <a:rPr lang="ru-RU" sz="2000" dirty="0"/>
              <a:t> Настойчивость</a:t>
            </a:r>
          </a:p>
          <a:p>
            <a:pPr>
              <a:buFontTx/>
              <a:buChar char="•"/>
            </a:pPr>
            <a:r>
              <a:rPr lang="ru-RU" sz="2000" dirty="0"/>
              <a:t> Инициатива</a:t>
            </a:r>
          </a:p>
          <a:p>
            <a:pPr>
              <a:buFontTx/>
              <a:buChar char="•"/>
            </a:pPr>
            <a:r>
              <a:rPr lang="ru-RU" sz="2000" dirty="0"/>
              <a:t> Самостоятельность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779838" y="4437063"/>
            <a:ext cx="2952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Воспитывается:</a:t>
            </a:r>
            <a:r>
              <a:rPr lang="ru-RU" sz="2000"/>
              <a:t> </a:t>
            </a:r>
          </a:p>
          <a:p>
            <a:r>
              <a:rPr lang="ru-RU" sz="2000"/>
              <a:t> Чувство дружбы</a:t>
            </a:r>
          </a:p>
          <a:p>
            <a:r>
              <a:rPr lang="ru-RU" sz="2000"/>
              <a:t> Товарищества</a:t>
            </a:r>
          </a:p>
          <a:p>
            <a:r>
              <a:rPr lang="ru-RU" sz="2000"/>
              <a:t> Взаимопомощи</a:t>
            </a:r>
          </a:p>
          <a:p>
            <a:r>
              <a:rPr lang="ru-RU" sz="2000"/>
              <a:t> Честности.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060575"/>
            <a:ext cx="3535362" cy="381635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9750" y="620713"/>
            <a:ext cx="76327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/>
              <a:t>Педагогам-дошкольникам необходимо:</a:t>
            </a:r>
          </a:p>
          <a:p>
            <a:endParaRPr lang="ru-RU" sz="2400" b="1" dirty="0"/>
          </a:p>
          <a:p>
            <a:pPr>
              <a:buFontTx/>
              <a:buChar char="-"/>
            </a:pPr>
            <a:r>
              <a:rPr lang="ru-RU" sz="2000" dirty="0"/>
              <a:t>Уделять особое внимание организации подвижных игр, как средству повышения двигательной активности дошкольников.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Максимально увеличить время </a:t>
            </a:r>
          </a:p>
          <a:p>
            <a:r>
              <a:rPr lang="ru-RU" sz="2000" dirty="0"/>
              <a:t>пребывания детей на свежем </a:t>
            </a:r>
          </a:p>
          <a:p>
            <a:r>
              <a:rPr lang="ru-RU" sz="2000" dirty="0"/>
              <a:t>воздухе с обязательной организацией </a:t>
            </a:r>
          </a:p>
          <a:p>
            <a:r>
              <a:rPr lang="ru-RU" sz="2000" dirty="0"/>
              <a:t>двигательной активности.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Рационально сочетать физкультурные </a:t>
            </a:r>
          </a:p>
          <a:p>
            <a:r>
              <a:rPr lang="ru-RU" sz="2000" dirty="0"/>
              <a:t>занятия с закаливающими процедурами.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Наращивать резервные возможности </a:t>
            </a:r>
          </a:p>
          <a:p>
            <a:r>
              <a:rPr lang="ru-RU" sz="2000" dirty="0"/>
              <a:t>организма ребёнка за счёт регулярных </a:t>
            </a:r>
          </a:p>
          <a:p>
            <a:r>
              <a:rPr lang="ru-RU" sz="2000" dirty="0"/>
              <a:t>проведений подвижных игр, </a:t>
            </a:r>
          </a:p>
          <a:p>
            <a:r>
              <a:rPr lang="ru-RU" sz="2000" dirty="0"/>
              <a:t>физических упражнений.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912768"/>
          </a:xfrm>
          <a:prstGeom prst="rect">
            <a:avLst/>
          </a:prstGeom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648" y="2852936"/>
            <a:ext cx="5124450" cy="30861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27088" y="836613"/>
            <a:ext cx="720129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/>
              <a:t>Подвижная игра</a:t>
            </a:r>
            <a:r>
              <a:rPr lang="ru-RU" sz="2000" dirty="0"/>
              <a:t> - одно из комплексных средств воспитания и развития: она направлена на всестороннюю физическую подготовленность (через непосредственное овладение основами движения и сложных действий в изменяющихся условиях коллективной деятельности), совершенствование функций организма, черт характера играющих.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44788"/>
            <a:ext cx="3744912" cy="3328987"/>
          </a:xfrm>
          <a:prstGeom prst="rect">
            <a:avLst/>
          </a:prstGeom>
          <a:noFill/>
        </p:spPr>
      </p:pic>
      <p:pic>
        <p:nvPicPr>
          <p:cNvPr id="23559" name="Picture 7" descr="Подвижные игры с детьми младшего дошкольного возраста (Тимоф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836613"/>
            <a:ext cx="4259263" cy="2854325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4213" y="836613"/>
            <a:ext cx="4103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Первая младшая группа:</a:t>
            </a:r>
          </a:p>
          <a:p>
            <a:endParaRPr lang="ru-RU" sz="2000"/>
          </a:p>
          <a:p>
            <a:pPr>
              <a:buFontTx/>
              <a:buChar char="•"/>
            </a:pPr>
            <a:r>
              <a:rPr lang="ru-RU" sz="2000"/>
              <a:t> Воробушки и автомобиль</a:t>
            </a:r>
          </a:p>
          <a:p>
            <a:endParaRPr lang="ru-RU" sz="2000"/>
          </a:p>
          <a:p>
            <a:endParaRPr lang="ru-RU" sz="2000"/>
          </a:p>
          <a:p>
            <a:pPr>
              <a:buFontTx/>
              <a:buChar char="•"/>
            </a:pPr>
            <a:r>
              <a:rPr lang="ru-RU" sz="2000"/>
              <a:t> Лови мяч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076825" y="4437063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/>
              <a:t> Зайка беленький сидит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086600"/>
          </a:xfrm>
          <a:prstGeom prst="rect">
            <a:avLst/>
          </a:prstGeom>
        </p:spPr>
      </p:pic>
      <p:pic>
        <p:nvPicPr>
          <p:cNvPr id="21512" name="Picture 8" descr="Частный детский сад Кроха - Подвижные игры с детьми младшего дошкольного возраста - Сюжетные игры для детей от 3-х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4186238" cy="2905125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11188" y="835025"/>
            <a:ext cx="3948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Вторая младшая группа:</a:t>
            </a:r>
          </a:p>
          <a:p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Птички в гнездышках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С кочки на кочку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Лохматый пес</a:t>
            </a:r>
          </a:p>
        </p:txBody>
      </p:sp>
      <p:pic>
        <p:nvPicPr>
          <p:cNvPr id="21516" name="Picture 12" descr="Тимофеева Е. А. Подвижные игры с детьми младшего дошкольног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5175"/>
            <a:ext cx="3889375" cy="2295525"/>
          </a:xfrm>
          <a:prstGeom prst="rect">
            <a:avLst/>
          </a:prstGeom>
          <a:noFill/>
        </p:spPr>
      </p:pic>
      <p:pic>
        <p:nvPicPr>
          <p:cNvPr id="21514" name="Picture 10" descr="Семейный портал - Упражнения с ходьбой и бегом для детей 4-х л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860800"/>
            <a:ext cx="3619500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528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14</cp:revision>
  <dcterms:created xsi:type="dcterms:W3CDTF">2015-01-25T17:37:15Z</dcterms:created>
  <dcterms:modified xsi:type="dcterms:W3CDTF">2022-04-25T22:22:07Z</dcterms:modified>
</cp:coreProperties>
</file>